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8" r:id="rId2"/>
    <p:sldId id="279" r:id="rId3"/>
    <p:sldId id="261" r:id="rId4"/>
    <p:sldId id="283" r:id="rId5"/>
    <p:sldId id="284" r:id="rId6"/>
    <p:sldId id="271" r:id="rId7"/>
    <p:sldId id="285" r:id="rId8"/>
    <p:sldId id="286" r:id="rId9"/>
    <p:sldId id="272" r:id="rId10"/>
    <p:sldId id="273" r:id="rId11"/>
    <p:sldId id="280" r:id="rId12"/>
    <p:sldId id="281" r:id="rId13"/>
    <p:sldId id="282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16/06/1443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232247"/>
          </a:xfrm>
        </p:spPr>
        <p:txBody>
          <a:bodyPr>
            <a:normAutofit fontScale="90000"/>
          </a:bodyPr>
          <a:lstStyle/>
          <a:p>
            <a:r>
              <a:rPr lang="en-US" sz="4900" dirty="0" err="1" smtClean="0">
                <a:solidFill>
                  <a:srgbClr val="FF0000"/>
                </a:solidFill>
              </a:rPr>
              <a:t>Hydroxy</a:t>
            </a:r>
            <a:r>
              <a:rPr lang="en-US" sz="4900" dirty="0" smtClean="0">
                <a:solidFill>
                  <a:srgbClr val="FF0000"/>
                </a:solidFill>
              </a:rPr>
              <a:t> </a:t>
            </a:r>
            <a:r>
              <a:rPr lang="en-US" sz="4900" dirty="0" smtClean="0">
                <a:solidFill>
                  <a:srgbClr val="FF0000"/>
                </a:solidFill>
              </a:rPr>
              <a:t>compounds</a:t>
            </a:r>
            <a:br>
              <a:rPr lang="en-US" sz="4900" dirty="0" smtClean="0">
                <a:solidFill>
                  <a:srgbClr val="FF0000"/>
                </a:solidFill>
              </a:rPr>
            </a:br>
            <a:r>
              <a:rPr lang="en-US" sz="4900" dirty="0" smtClean="0">
                <a:solidFill>
                  <a:srgbClr val="FF0000"/>
                </a:solidFill>
              </a:rPr>
              <a:t>(Alcohols)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Dr.Entssar</a:t>
            </a:r>
            <a:r>
              <a:rPr lang="en-US" dirty="0" smtClean="0"/>
              <a:t> </a:t>
            </a:r>
            <a:r>
              <a:rPr lang="en-US" dirty="0" err="1" smtClean="0"/>
              <a:t>Alshaway</a:t>
            </a:r>
            <a:r>
              <a:rPr lang="en-US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006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77"/>
    </mc:Choice>
    <mc:Fallback xmlns="">
      <p:transition spd="slow" advTm="14977"/>
    </mc:Fallback>
  </mc:AlternateContent>
  <p:timing>
    <p:tnLst>
      <p:par>
        <p:cTn id="1" dur="indefinite" restart="never" nodeType="tmRoot"/>
      </p:par>
    </p:tnLst>
  </p:timing>
  <p:extLst mod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alcohols_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142984"/>
            <a:ext cx="7715304" cy="428628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320"/>
    </mc:Choice>
    <mc:Fallback xmlns="">
      <p:transition spd="slow" advTm="52320"/>
    </mc:Fallback>
  </mc:AlternateContent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Preparation of   </a:t>
            </a:r>
            <a:r>
              <a:rPr lang="en-US" dirty="0">
                <a:solidFill>
                  <a:srgbClr val="00B0F0"/>
                </a:solidFill>
              </a:rPr>
              <a:t>Alcohols</a:t>
            </a: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Alcohols </a:t>
            </a:r>
            <a:r>
              <a:rPr lang="en-US" dirty="0"/>
              <a:t>can be prepared by using 2 methods :- </a:t>
            </a:r>
            <a:endParaRPr lang="en-US" dirty="0" smtClean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a . Hydration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alkene</a:t>
            </a: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. Fermentation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36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90"/>
    </mc:Choice>
    <mc:Fallback xmlns="">
      <p:transition spd="slow" advTm="46290"/>
    </mc:Fallback>
  </mc:AlternateContent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1-Hydration </a:t>
            </a:r>
            <a:r>
              <a:rPr lang="en-US" dirty="0">
                <a:solidFill>
                  <a:srgbClr val="FF0000"/>
                </a:solidFill>
              </a:rPr>
              <a:t>of Alkene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When </a:t>
            </a:r>
            <a:r>
              <a:rPr lang="en-US" dirty="0"/>
              <a:t>we discuss the chemical properties of alkenes, we have learned that, when alkenes undergo addition reaction with </a:t>
            </a:r>
            <a:r>
              <a:rPr lang="en-US" dirty="0" smtClean="0"/>
              <a:t>water , </a:t>
            </a:r>
            <a:r>
              <a:rPr lang="en-US" dirty="0"/>
              <a:t>alcohol will be </a:t>
            </a:r>
            <a:r>
              <a:rPr lang="en-US" dirty="0" smtClean="0"/>
              <a:t>produced.</a:t>
            </a:r>
          </a:p>
          <a:p>
            <a:pPr marL="0" indent="0" algn="l">
              <a:buNone/>
            </a:pPr>
            <a:r>
              <a:rPr lang="en-US" dirty="0"/>
              <a:t>C</a:t>
            </a:r>
            <a:r>
              <a:rPr lang="en-US" sz="2400" dirty="0"/>
              <a:t>2</a:t>
            </a:r>
            <a:r>
              <a:rPr lang="en-US" dirty="0"/>
              <a:t>H</a:t>
            </a:r>
            <a:r>
              <a:rPr lang="en-US" sz="2400" dirty="0"/>
              <a:t>4</a:t>
            </a:r>
            <a:r>
              <a:rPr lang="en-US" dirty="0"/>
              <a:t> + H</a:t>
            </a:r>
            <a:r>
              <a:rPr lang="en-US" sz="2400" dirty="0"/>
              <a:t>2</a:t>
            </a:r>
            <a:r>
              <a:rPr lang="en-US" dirty="0"/>
              <a:t>O → </a:t>
            </a:r>
            <a:r>
              <a:rPr lang="en-US" dirty="0" smtClean="0"/>
              <a:t>C</a:t>
            </a:r>
            <a:r>
              <a:rPr lang="en-US" sz="2000" dirty="0" smtClean="0"/>
              <a:t>2</a:t>
            </a:r>
            <a:r>
              <a:rPr lang="en-US" dirty="0" smtClean="0"/>
              <a:t>H</a:t>
            </a:r>
            <a:r>
              <a:rPr lang="en-US" sz="2000" dirty="0" smtClean="0"/>
              <a:t>5</a:t>
            </a:r>
            <a:r>
              <a:rPr lang="en-US" dirty="0" smtClean="0"/>
              <a:t>OH</a:t>
            </a:r>
          </a:p>
          <a:p>
            <a:pPr marL="0" indent="0" algn="l">
              <a:buNone/>
            </a:pPr>
            <a:r>
              <a:rPr lang="en-US" dirty="0" err="1" smtClean="0"/>
              <a:t>Ethene</a:t>
            </a:r>
            <a:r>
              <a:rPr lang="en-US" dirty="0"/>
              <a:t> </a:t>
            </a:r>
            <a:r>
              <a:rPr lang="en-US" dirty="0" smtClean="0"/>
              <a:t>              Ethanol</a:t>
            </a:r>
          </a:p>
          <a:p>
            <a:pPr marL="0" indent="0" algn="l">
              <a:buNone/>
            </a:pPr>
            <a:r>
              <a:rPr lang="en-US" dirty="0"/>
              <a:t> C</a:t>
            </a:r>
            <a:r>
              <a:rPr lang="en-US" sz="2000" dirty="0"/>
              <a:t>3</a:t>
            </a:r>
            <a:r>
              <a:rPr lang="en-US" dirty="0"/>
              <a:t>H</a:t>
            </a:r>
            <a:r>
              <a:rPr lang="en-US" sz="2000" dirty="0"/>
              <a:t>6</a:t>
            </a:r>
            <a:r>
              <a:rPr lang="en-US" dirty="0"/>
              <a:t> + H</a:t>
            </a:r>
            <a:r>
              <a:rPr lang="en-US" sz="2400" dirty="0"/>
              <a:t>2</a:t>
            </a:r>
            <a:r>
              <a:rPr lang="en-US" dirty="0"/>
              <a:t>O → </a:t>
            </a:r>
            <a:r>
              <a:rPr lang="en-US" dirty="0" smtClean="0"/>
              <a:t>C</a:t>
            </a:r>
            <a:r>
              <a:rPr lang="en-US" sz="2400" dirty="0" smtClean="0"/>
              <a:t>3</a:t>
            </a:r>
            <a:r>
              <a:rPr lang="en-US" dirty="0" smtClean="0"/>
              <a:t>H</a:t>
            </a:r>
            <a:r>
              <a:rPr lang="en-US" sz="2000" dirty="0" smtClean="0"/>
              <a:t>7</a:t>
            </a:r>
            <a:r>
              <a:rPr lang="en-US" dirty="0" smtClean="0"/>
              <a:t>OH</a:t>
            </a:r>
          </a:p>
          <a:p>
            <a:pPr marL="0" indent="0" algn="l">
              <a:buNone/>
            </a:pPr>
            <a:r>
              <a:rPr lang="en-US" dirty="0" smtClean="0"/>
              <a:t>Propene                propanol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2859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29"/>
    </mc:Choice>
    <mc:Fallback xmlns="">
      <p:transition spd="slow" advTm="59729"/>
    </mc:Fallback>
  </mc:AlternateContent>
  <p:timing>
    <p:tnLst>
      <p:par>
        <p:cTn id="1" dur="indefinite" restart="never" nodeType="tmRoot"/>
      </p:par>
    </p:tnLst>
  </p:timing>
  <p:extLst mod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Fermentation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Fermentation is the chemical process which microorganism such as </a:t>
            </a:r>
            <a:r>
              <a:rPr lang="en-US" dirty="0" smtClean="0"/>
              <a:t>yeast act </a:t>
            </a:r>
            <a:r>
              <a:rPr lang="en-US" dirty="0"/>
              <a:t>on carbohydrate to produce ethanol </a:t>
            </a:r>
            <a:r>
              <a:rPr lang="en-US" dirty="0" smtClean="0"/>
              <a:t>and carbon dioxide.</a:t>
            </a:r>
          </a:p>
          <a:p>
            <a:pPr marL="0" indent="0" algn="l">
              <a:buNone/>
            </a:pPr>
            <a:r>
              <a:rPr lang="en-US" dirty="0"/>
              <a:t> C</a:t>
            </a:r>
            <a:r>
              <a:rPr lang="en-US" sz="2000" dirty="0"/>
              <a:t>6</a:t>
            </a:r>
            <a:r>
              <a:rPr lang="en-US" dirty="0"/>
              <a:t>H</a:t>
            </a:r>
            <a:r>
              <a:rPr lang="en-US" sz="2000" dirty="0"/>
              <a:t>12</a:t>
            </a:r>
            <a:r>
              <a:rPr lang="en-US" dirty="0"/>
              <a:t>O</a:t>
            </a:r>
            <a:r>
              <a:rPr lang="en-US" sz="2000" dirty="0"/>
              <a:t>6</a:t>
            </a:r>
            <a:r>
              <a:rPr lang="en-US" dirty="0"/>
              <a:t>→</a:t>
            </a:r>
            <a:r>
              <a:rPr lang="en-US" dirty="0" smtClean="0"/>
              <a:t>2C</a:t>
            </a:r>
            <a:r>
              <a:rPr lang="en-US" sz="2000" dirty="0" smtClean="0"/>
              <a:t>2</a:t>
            </a:r>
            <a:r>
              <a:rPr lang="en-US" dirty="0" smtClean="0"/>
              <a:t>H</a:t>
            </a:r>
            <a:r>
              <a:rPr lang="en-US" sz="2000" dirty="0" smtClean="0"/>
              <a:t>5</a:t>
            </a:r>
            <a:r>
              <a:rPr lang="en-US" dirty="0" smtClean="0"/>
              <a:t>OH+2CO</a:t>
            </a:r>
            <a:r>
              <a:rPr lang="en-US" sz="2000" dirty="0" smtClean="0"/>
              <a:t>2</a:t>
            </a:r>
          </a:p>
          <a:p>
            <a:pPr marL="0" indent="0" algn="l">
              <a:buNone/>
            </a:pPr>
            <a:r>
              <a:rPr lang="en-US" sz="2800" dirty="0" smtClean="0"/>
              <a:t>Glucose         ethanol       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32405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162"/>
    </mc:Choice>
    <mc:Fallback xmlns="">
      <p:transition spd="slow" advTm="112162"/>
    </mc:Fallback>
  </mc:AlternateContent>
  <p:timing>
    <p:tnLst>
      <p:par>
        <p:cTn id="1" dur="indefinite" restart="never" nodeType="tmRoot"/>
      </p:par>
    </p:tnLst>
  </p:timing>
  <p:extLst mod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Oxidation of Alcohols: (1º), (2º )&amp;(3º)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l"/>
            <a:r>
              <a:rPr lang="en-US" b="1" dirty="0" smtClean="0"/>
              <a:t>Oxidation of 1° Alcohols</a:t>
            </a:r>
          </a:p>
          <a:p>
            <a:pPr algn="l">
              <a:buNone/>
            </a:pPr>
            <a:r>
              <a:rPr lang="en-US" dirty="0" smtClean="0"/>
              <a:t>In the oxidation [O] of a primary alcohol 1 , one H is</a:t>
            </a:r>
          </a:p>
          <a:p>
            <a:pPr algn="l">
              <a:buNone/>
            </a:pPr>
            <a:r>
              <a:rPr lang="en-US" dirty="0" smtClean="0"/>
              <a:t>removed from the –OH group and another H from</a:t>
            </a:r>
          </a:p>
          <a:p>
            <a:pPr algn="l">
              <a:buNone/>
            </a:pPr>
            <a:r>
              <a:rPr lang="en-US" dirty="0" smtClean="0"/>
              <a:t>the C bonded to the –OH and </a:t>
            </a:r>
            <a:r>
              <a:rPr lang="en-US" dirty="0" err="1" smtClean="0"/>
              <a:t>aldehyde</a:t>
            </a:r>
            <a:r>
              <a:rPr lang="en-US" dirty="0" smtClean="0"/>
              <a:t> is produced</a:t>
            </a:r>
          </a:p>
          <a:p>
            <a:pPr algn="l"/>
            <a:endParaRPr lang="ar-IQ" dirty="0"/>
          </a:p>
        </p:txBody>
      </p:sp>
      <p:pic>
        <p:nvPicPr>
          <p:cNvPr id="4" name="صورة 3" descr="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4071942"/>
            <a:ext cx="8143932" cy="27860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570"/>
    </mc:Choice>
    <mc:Fallback xmlns="">
      <p:transition spd="slow" advTm="107570"/>
    </mc:Fallback>
  </mc:AlternateContent>
  <p:timing>
    <p:tnLst>
      <p:par>
        <p:cTn id="1" dur="indefinite" restart="never" nodeType="tmRoot"/>
      </p:par>
    </p:tnLst>
  </p:timing>
  <p:extLst mod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Oxidation of 2° Alcohols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/>
              <a:t>The oxidation of 2 alcohols is similar to 1 ,except that a </a:t>
            </a:r>
            <a:r>
              <a:rPr lang="en-US" dirty="0" err="1" smtClean="0"/>
              <a:t>ketone</a:t>
            </a:r>
            <a:r>
              <a:rPr lang="en-US" dirty="0" smtClean="0"/>
              <a:t> is formed.</a:t>
            </a:r>
          </a:p>
          <a:p>
            <a:pPr algn="l">
              <a:buNone/>
            </a:pPr>
            <a:endParaRPr lang="ar-IQ" dirty="0"/>
          </a:p>
        </p:txBody>
      </p:sp>
      <p:pic>
        <p:nvPicPr>
          <p:cNvPr id="4" name="صورة 3" descr="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143248"/>
            <a:ext cx="8072493" cy="25003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389"/>
    </mc:Choice>
    <mc:Fallback xmlns="">
      <p:transition spd="slow" advTm="45389"/>
    </mc:Fallback>
  </mc:AlternateContent>
  <p:timing>
    <p:tnLst>
      <p:par>
        <p:cTn id="1" dur="indefinite" restart="never" nodeType="tmRoot"/>
      </p:par>
    </p:tnLst>
  </p:timing>
  <p:extLst mod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Oxidation of 3° Alcohols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Tertiary 3 alcohols do not oxidize.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l">
              <a:buNone/>
            </a:pPr>
            <a:r>
              <a:rPr lang="en-US" dirty="0" smtClean="0"/>
              <a:t>                 2-methyl-2-Butanol</a:t>
            </a:r>
          </a:p>
          <a:p>
            <a:pPr algn="l">
              <a:buNone/>
            </a:pPr>
            <a:r>
              <a:rPr lang="en-US" i="1" dirty="0" smtClean="0"/>
              <a:t>no H on the C-OH to oxidize</a:t>
            </a:r>
            <a:endParaRPr lang="ar-IQ" dirty="0"/>
          </a:p>
        </p:txBody>
      </p:sp>
      <p:pic>
        <p:nvPicPr>
          <p:cNvPr id="4" name="صورة 3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20090"/>
            <a:ext cx="8501122" cy="18178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103"/>
    </mc:Choice>
    <mc:Fallback xmlns="">
      <p:transition spd="slow" advTm="64103"/>
    </mc:Fallback>
  </mc:AlternateContent>
  <p:timing>
    <p:tnLst>
      <p:par>
        <p:cTn id="1" dur="indefinite" restart="never" nodeType="tmRoot"/>
      </p:par>
    </p:tnLst>
  </p:timing>
  <p:extLst mod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Oxidation of Alcohols in our body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pPr algn="l">
              <a:buNone/>
            </a:pPr>
            <a:r>
              <a:rPr lang="en-US" sz="2800" dirty="0" smtClean="0"/>
              <a:t>In biological  systems, enzymes can induce oxidation of alcohol and /or  </a:t>
            </a:r>
            <a:r>
              <a:rPr lang="en-US" sz="2800" dirty="0" smtClean="0"/>
              <a:t>the </a:t>
            </a:r>
            <a:r>
              <a:rPr lang="en-US" sz="2800" dirty="0" smtClean="0"/>
              <a:t>reduction of carbonyl  compounds to alcohols. For example, in the liver, ethanol may be metabolized into acetaldehyde in the presence of the enzyme alcohol dehydrogenase. </a:t>
            </a:r>
            <a:r>
              <a:rPr lang="en-US" sz="2800" dirty="0" smtClean="0"/>
              <a:t>Blood alcohol concentration over 0.4% can be fatal.</a:t>
            </a:r>
          </a:p>
          <a:p>
            <a:pPr algn="l">
              <a:buNone/>
            </a:pPr>
            <a:endParaRPr lang="en-US" sz="2800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ar-IQ" dirty="0"/>
          </a:p>
        </p:txBody>
      </p:sp>
      <p:pic>
        <p:nvPicPr>
          <p:cNvPr id="7" name="صورة 6" descr="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868" y="4437112"/>
            <a:ext cx="8143932" cy="21086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93"/>
    </mc:Choice>
    <mc:Fallback xmlns="">
      <p:transition spd="slow" advTm="1139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Learning objectives 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1-Define alcohol compounds</a:t>
            </a:r>
          </a:p>
          <a:p>
            <a:pPr marL="0" indent="0" algn="l">
              <a:buNone/>
            </a:pPr>
            <a:r>
              <a:rPr lang="en-US" dirty="0" smtClean="0"/>
              <a:t>2- Naming alcohols</a:t>
            </a:r>
          </a:p>
          <a:p>
            <a:pPr marL="0" indent="0" algn="l">
              <a:buNone/>
            </a:pPr>
            <a:r>
              <a:rPr lang="en-US" dirty="0" smtClean="0"/>
              <a:t>3- types of alcohols</a:t>
            </a:r>
          </a:p>
          <a:p>
            <a:pPr marL="0" indent="0" algn="l">
              <a:buNone/>
            </a:pPr>
            <a:r>
              <a:rPr lang="en-US" dirty="0" smtClean="0"/>
              <a:t>4-preparation of alcohols</a:t>
            </a:r>
          </a:p>
          <a:p>
            <a:pPr marL="0" indent="0" algn="l">
              <a:buNone/>
            </a:pPr>
            <a:r>
              <a:rPr lang="en-US" dirty="0"/>
              <a:t>5</a:t>
            </a:r>
            <a:r>
              <a:rPr lang="en-US" dirty="0" smtClean="0"/>
              <a:t>- Reaction of alcohols   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7914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54"/>
    </mc:Choice>
    <mc:Fallback xmlns="">
      <p:transition spd="slow" advTm="11954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Alcohol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4000" dirty="0" smtClean="0"/>
              <a:t>An </a:t>
            </a:r>
            <a:r>
              <a:rPr lang="en-US" sz="4000" i="1" dirty="0" smtClean="0"/>
              <a:t>alcohol is any organic compound in which a</a:t>
            </a:r>
            <a:r>
              <a:rPr lang="en-US" sz="3600" i="1" dirty="0" smtClean="0"/>
              <a:t> </a:t>
            </a:r>
            <a:r>
              <a:rPr lang="en-US" sz="3600" dirty="0" smtClean="0"/>
              <a:t>hydroxyl functional group </a:t>
            </a:r>
            <a:r>
              <a:rPr lang="en-US" sz="3600" dirty="0" smtClean="0">
                <a:solidFill>
                  <a:srgbClr val="FF0000"/>
                </a:solidFill>
              </a:rPr>
              <a:t>(-OH)</a:t>
            </a:r>
            <a:r>
              <a:rPr lang="en-US" sz="3600" dirty="0" smtClean="0"/>
              <a:t> is bound to a carbon atom, usually connected to other carbon  hydrogen atoms.</a:t>
            </a:r>
          </a:p>
          <a:p>
            <a:pPr algn="l">
              <a:buNone/>
            </a:pPr>
            <a:r>
              <a:rPr lang="en-US" sz="3600" dirty="0" smtClean="0"/>
              <a:t>Alcohols are organic derivatives of water </a:t>
            </a:r>
            <a:r>
              <a:rPr lang="en-US" sz="3600" dirty="0" smtClean="0">
                <a:solidFill>
                  <a:srgbClr val="FF0000"/>
                </a:solidFill>
              </a:rPr>
              <a:t>H-O-H</a:t>
            </a:r>
            <a:r>
              <a:rPr lang="en-US" sz="3600" dirty="0" smtClean="0"/>
              <a:t> in which one of the hydrogen atoms (H) is replaced by an alkyl group (R)</a:t>
            </a:r>
            <a:r>
              <a:rPr lang="en-US" sz="3600" dirty="0" smtClean="0">
                <a:solidFill>
                  <a:srgbClr val="FF0000"/>
                </a:solidFill>
              </a:rPr>
              <a:t> R-O-H</a:t>
            </a:r>
          </a:p>
          <a:p>
            <a:pPr algn="l">
              <a:buNone/>
            </a:pPr>
            <a:r>
              <a:rPr lang="en-US" sz="3600" dirty="0"/>
              <a:t>General Formula: 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CnH</a:t>
            </a:r>
            <a:r>
              <a:rPr lang="en-US" sz="2000" dirty="0" smtClean="0">
                <a:solidFill>
                  <a:srgbClr val="FF0000"/>
                </a:solidFill>
              </a:rPr>
              <a:t>2</a:t>
            </a:r>
            <a:r>
              <a:rPr lang="en-US" sz="3600" dirty="0" smtClean="0">
                <a:solidFill>
                  <a:srgbClr val="FF0000"/>
                </a:solidFill>
              </a:rPr>
              <a:t>n+</a:t>
            </a:r>
            <a:r>
              <a:rPr lang="en-US" sz="2800" dirty="0" smtClean="0">
                <a:solidFill>
                  <a:srgbClr val="FF0000"/>
                </a:solidFill>
              </a:rPr>
              <a:t>1 </a:t>
            </a:r>
            <a:r>
              <a:rPr lang="en-US" sz="3600" dirty="0" smtClean="0">
                <a:solidFill>
                  <a:srgbClr val="FF0000"/>
                </a:solidFill>
              </a:rPr>
              <a:t>OH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96"/>
    </mc:Choice>
    <mc:Fallback xmlns="">
      <p:transition spd="slow" advTm="65996"/>
    </mc:Fallback>
  </mc:AlternateContent>
  <p:timing>
    <p:tnLst>
      <p:par>
        <p:cTn id="1" dur="indefinite" restart="never" nodeType="tmRoot"/>
      </p:par>
    </p:tnLst>
  </p:timing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TYPES OF HYDROXY COMPOUND</a:t>
            </a:r>
            <a:endParaRPr lang="ar-IQ" sz="4000" dirty="0">
              <a:solidFill>
                <a:schemeClr val="tx2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u="sng" dirty="0" smtClean="0"/>
              <a:t>2 </a:t>
            </a:r>
            <a:r>
              <a:rPr lang="en-US" u="sng" dirty="0"/>
              <a:t>TYPES</a:t>
            </a:r>
            <a:r>
              <a:rPr lang="en-US" u="sng" dirty="0" smtClean="0"/>
              <a:t>:</a:t>
            </a:r>
          </a:p>
          <a:p>
            <a:pPr marL="0" indent="0" algn="l">
              <a:buNone/>
            </a:pPr>
            <a:r>
              <a:rPr lang="en-US" dirty="0" smtClean="0"/>
              <a:t> </a:t>
            </a: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1-Aliphatic </a:t>
            </a:r>
            <a:r>
              <a:rPr lang="en-US" dirty="0">
                <a:solidFill>
                  <a:srgbClr val="FF0000"/>
                </a:solidFill>
              </a:rPr>
              <a:t>alcohol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 2-Aromatic </a:t>
            </a:r>
            <a:r>
              <a:rPr lang="en-US" dirty="0">
                <a:solidFill>
                  <a:srgbClr val="FF0000"/>
                </a:solidFill>
              </a:rPr>
              <a:t>alcohol (phenols)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64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963"/>
    </mc:Choice>
    <mc:Fallback xmlns="">
      <p:transition spd="slow" advTm="27963"/>
    </mc:Fallback>
  </mc:AlternateContent>
  <p:timing>
    <p:tnLst>
      <p:par>
        <p:cTn id="1" dur="indefinite" restart="never" nodeType="tmRoot"/>
      </p:par>
    </p:tnLst>
  </p:timing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Aliphatic alcohol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>
              <a:buNone/>
            </a:pPr>
            <a:r>
              <a:rPr lang="en-US" b="1" dirty="0"/>
              <a:t>1 -</a:t>
            </a:r>
            <a:r>
              <a:rPr lang="en-US" dirty="0"/>
              <a:t>Select the longest carbon chain</a:t>
            </a:r>
          </a:p>
          <a:p>
            <a:pPr algn="l">
              <a:buNone/>
            </a:pPr>
            <a:r>
              <a:rPr lang="en-US" dirty="0"/>
              <a:t>that contains the -OH group.</a:t>
            </a:r>
          </a:p>
          <a:p>
            <a:pPr algn="l">
              <a:buNone/>
            </a:pPr>
            <a:r>
              <a:rPr lang="en-US" b="1" dirty="0"/>
              <a:t>2-</a:t>
            </a:r>
            <a:r>
              <a:rPr lang="en-US" dirty="0"/>
              <a:t>Number from the end nearest -OH group.</a:t>
            </a:r>
          </a:p>
          <a:p>
            <a:pPr algn="l">
              <a:buNone/>
            </a:pPr>
            <a:r>
              <a:rPr lang="en-US" b="1" dirty="0"/>
              <a:t>3-</a:t>
            </a:r>
            <a:r>
              <a:rPr lang="en-US" dirty="0"/>
              <a:t>Change the ending of parent alkane from -e to -</a:t>
            </a:r>
            <a:r>
              <a:rPr lang="en-US" dirty="0" err="1"/>
              <a:t>ol</a:t>
            </a:r>
            <a:r>
              <a:rPr lang="en-US" dirty="0"/>
              <a:t>. Use the number to show the location of OH.</a:t>
            </a:r>
          </a:p>
          <a:p>
            <a:pPr algn="l">
              <a:buNone/>
            </a:pPr>
            <a:r>
              <a:rPr lang="en-US" b="1" dirty="0"/>
              <a:t>4-</a:t>
            </a:r>
            <a:r>
              <a:rPr lang="en-US" dirty="0"/>
              <a:t>Give the location and name of each substituent</a:t>
            </a:r>
          </a:p>
          <a:p>
            <a:pPr algn="l">
              <a:buNone/>
            </a:pPr>
            <a:r>
              <a:rPr lang="en-US" dirty="0"/>
              <a:t>(alphabetical order) as a prefix to the name of the main chain.</a:t>
            </a:r>
            <a:endParaRPr lang="ar-IQ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165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8958"/>
    </mc:Choice>
    <mc:Fallback xmlns="">
      <p:transition spd="slow" advTm="68958"/>
    </mc:Fallback>
  </mc:AlternateContent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357166"/>
            <a:ext cx="9036496" cy="6143668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dirty="0" smtClean="0"/>
              <a:t> CH3─CH2─CH2─OH                       1-propanol</a:t>
            </a:r>
          </a:p>
          <a:p>
            <a:pPr algn="l">
              <a:buNone/>
            </a:pPr>
            <a:r>
              <a:rPr lang="ar-IQ" dirty="0" smtClean="0"/>
              <a:t>   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3         2        1 </a:t>
            </a:r>
            <a:r>
              <a:rPr lang="en-US" dirty="0" smtClean="0"/>
              <a:t>          </a:t>
            </a:r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           OH</a:t>
            </a:r>
          </a:p>
          <a:p>
            <a:pPr algn="l">
              <a:buNone/>
            </a:pPr>
            <a:r>
              <a:rPr lang="en-US" dirty="0" smtClean="0"/>
              <a:t>   CH3─CH─CH3                                 2-propanol</a:t>
            </a:r>
          </a:p>
          <a:p>
            <a:pPr algn="l">
              <a:buNone/>
            </a:pP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3       2     1</a:t>
            </a:r>
          </a:p>
          <a:p>
            <a:pPr algn="l">
              <a:buNone/>
            </a:pPr>
            <a:r>
              <a:rPr lang="ar-IQ" dirty="0" smtClean="0"/>
              <a:t>          </a:t>
            </a:r>
            <a:r>
              <a:rPr lang="en-US" dirty="0" smtClean="0"/>
              <a:t>               CH3</a:t>
            </a:r>
            <a:r>
              <a:rPr lang="ar-IQ" dirty="0" smtClean="0"/>
              <a:t>     </a:t>
            </a:r>
            <a:r>
              <a:rPr lang="en-US" dirty="0" smtClean="0"/>
              <a:t>           OH</a:t>
            </a:r>
          </a:p>
          <a:p>
            <a:pPr algn="l">
              <a:buNone/>
            </a:pPr>
            <a:r>
              <a:rPr lang="ar-IQ" dirty="0" smtClean="0"/>
              <a:t>│                        │</a:t>
            </a:r>
            <a:r>
              <a:rPr lang="en-US" dirty="0" smtClean="0"/>
              <a:t>            </a:t>
            </a:r>
            <a:r>
              <a:rPr lang="ar-IQ" dirty="0" smtClean="0"/>
              <a:t> </a:t>
            </a:r>
          </a:p>
          <a:p>
            <a:pPr algn="l">
              <a:buNone/>
            </a:pPr>
            <a:r>
              <a:rPr lang="en-US" dirty="0" smtClean="0"/>
              <a:t>CH3─CH─CH2─CH2─CH─CH3         5-methyl-2-hexanol</a:t>
            </a:r>
          </a:p>
          <a:p>
            <a:pPr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1         2       3       4        5   6</a:t>
            </a:r>
          </a:p>
          <a:p>
            <a:pPr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 rot="5400000">
            <a:off x="1108051" y="2678107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0130"/>
    </mc:Choice>
    <mc:Fallback xmlns="">
      <p:transition spd="slow" advTm="120130"/>
    </mc:Fallback>
  </mc:AlternateContent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/>
              <a:t>When there are two or more –OH groups present, the name ends with diol, </a:t>
            </a:r>
            <a:r>
              <a:rPr lang="en-US" dirty="0" err="1"/>
              <a:t>triol</a:t>
            </a:r>
            <a:r>
              <a:rPr lang="en-US" dirty="0"/>
              <a:t> and so </a:t>
            </a:r>
            <a:r>
              <a:rPr lang="en-US" dirty="0" smtClean="0"/>
              <a:t>on.</a:t>
            </a:r>
          </a:p>
          <a:p>
            <a:pPr marL="0" indent="0" algn="l">
              <a:buNone/>
            </a:pPr>
            <a:r>
              <a:rPr lang="en-US" dirty="0"/>
              <a:t>  </a:t>
            </a:r>
            <a:r>
              <a:rPr lang="en-US" dirty="0" smtClean="0"/>
              <a:t>       OH         </a:t>
            </a:r>
            <a:r>
              <a:rPr lang="en-US" dirty="0" err="1" smtClean="0"/>
              <a:t>OH</a:t>
            </a:r>
            <a:endParaRPr lang="en-US" dirty="0" smtClean="0"/>
          </a:p>
          <a:p>
            <a:pPr marL="0" indent="0" algn="l">
              <a:buNone/>
            </a:pPr>
            <a:r>
              <a:rPr lang="pl-PL" dirty="0" smtClean="0"/>
              <a:t>CH3 </a:t>
            </a:r>
            <a:r>
              <a:rPr lang="pl-PL" dirty="0"/>
              <a:t>CHCH2 CHCH3 </a:t>
            </a:r>
            <a:r>
              <a:rPr lang="en-US" dirty="0"/>
              <a:t>    </a:t>
            </a:r>
            <a:r>
              <a:rPr lang="en-US" dirty="0" smtClean="0"/>
              <a:t>          </a:t>
            </a:r>
            <a:r>
              <a:rPr lang="en-US" dirty="0" smtClean="0">
                <a:solidFill>
                  <a:srgbClr val="FF0000"/>
                </a:solidFill>
              </a:rPr>
              <a:t>2,4-pentanediol</a:t>
            </a:r>
          </a:p>
          <a:p>
            <a:pPr marL="0" indent="0" algn="l">
              <a:buNone/>
            </a:pPr>
            <a:r>
              <a:rPr lang="en-US" dirty="0" smtClean="0"/>
              <a:t>         OH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C </a:t>
            </a:r>
            <a:r>
              <a:rPr lang="en-US" dirty="0"/>
              <a:t>H3 </a:t>
            </a:r>
            <a:r>
              <a:rPr lang="en-US" dirty="0" smtClean="0"/>
              <a:t>CCH2OH                        </a:t>
            </a:r>
            <a:r>
              <a:rPr lang="en-US" dirty="0" smtClean="0">
                <a:solidFill>
                  <a:srgbClr val="FF0000"/>
                </a:solidFill>
              </a:rPr>
              <a:t>1,2,2-propanetriol</a:t>
            </a:r>
          </a:p>
          <a:p>
            <a:pPr marL="0" indent="0" algn="l">
              <a:buNone/>
            </a:pPr>
            <a:r>
              <a:rPr lang="en-US" dirty="0"/>
              <a:t> </a:t>
            </a:r>
            <a:r>
              <a:rPr lang="en-US" dirty="0" smtClean="0"/>
              <a:t>        OH    </a:t>
            </a:r>
            <a:r>
              <a:rPr lang="ar-IQ" dirty="0" smtClean="0"/>
              <a:t> </a:t>
            </a:r>
            <a:endParaRPr lang="en-US" dirty="0"/>
          </a:p>
          <a:p>
            <a:pPr marL="0" indent="0" algn="l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1475656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2843808" y="29249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1475656" y="4077072"/>
            <a:ext cx="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>
            <a:off x="1475656" y="47251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785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499"/>
    </mc:Choice>
    <mc:Fallback xmlns="">
      <p:transition spd="slow" advTm="99499"/>
    </mc:Fallback>
  </mc:AlternateContent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Aromatic </a:t>
            </a:r>
            <a:r>
              <a:rPr lang="en-US" dirty="0" smtClean="0">
                <a:solidFill>
                  <a:srgbClr val="00B0F0"/>
                </a:solidFill>
              </a:rPr>
              <a:t>alcohol</a:t>
            </a:r>
            <a:endParaRPr lang="ar-IQ" dirty="0">
              <a:solidFill>
                <a:srgbClr val="00B0F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 smtClean="0"/>
              <a:t>(</a:t>
            </a:r>
            <a:r>
              <a:rPr lang="en-US" dirty="0"/>
              <a:t>phenols) In most cases, the name phenol is used as the parent’s </a:t>
            </a:r>
            <a:r>
              <a:rPr lang="en-US" dirty="0" smtClean="0"/>
              <a:t>name.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3-nitrophenol</a:t>
            </a:r>
          </a:p>
          <a:p>
            <a:pPr marL="0" indent="0" algn="l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dirty="0" smtClean="0">
                <a:solidFill>
                  <a:srgbClr val="FF0000"/>
                </a:solidFill>
              </a:rPr>
              <a:t>4-methyl phenol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ar-IQ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393" y="2708920"/>
            <a:ext cx="2429214" cy="1933845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520572"/>
            <a:ext cx="2981741" cy="16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9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476"/>
    </mc:Choice>
    <mc:Fallback xmlns="">
      <p:transition spd="slow" advTm="95476"/>
    </mc:Fallback>
  </mc:AlternateContent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Types of Alcohols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428736"/>
            <a:ext cx="8964488" cy="5072098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4000" dirty="0"/>
              <a:t>1°,2° &amp; 3° alcohols </a:t>
            </a:r>
            <a:endParaRPr lang="en-US" sz="4000" dirty="0" smtClean="0"/>
          </a:p>
          <a:p>
            <a:pPr algn="l">
              <a:buNone/>
            </a:pPr>
            <a:r>
              <a:rPr lang="en-US" sz="4000" dirty="0" smtClean="0"/>
              <a:t> </a:t>
            </a:r>
            <a:r>
              <a:rPr lang="en-US" sz="4000" dirty="0">
                <a:solidFill>
                  <a:srgbClr val="FF0000"/>
                </a:solidFill>
              </a:rPr>
              <a:t>primary alcohol</a:t>
            </a:r>
            <a:r>
              <a:rPr lang="en-US" sz="4000" dirty="0"/>
              <a:t> (1°) – OH group attached to 1° carbon (</a:t>
            </a:r>
            <a:r>
              <a:rPr lang="en-US" sz="4000" dirty="0" err="1"/>
              <a:t>eg</a:t>
            </a:r>
            <a:r>
              <a:rPr lang="en-US" sz="4000" dirty="0"/>
              <a:t>: CH</a:t>
            </a:r>
            <a:r>
              <a:rPr lang="en-US" sz="2800" dirty="0"/>
              <a:t>3</a:t>
            </a:r>
            <a:r>
              <a:rPr lang="en-US" sz="4000" dirty="0"/>
              <a:t>CH</a:t>
            </a:r>
            <a:r>
              <a:rPr lang="en-US" sz="2400" dirty="0"/>
              <a:t>2</a:t>
            </a:r>
            <a:r>
              <a:rPr lang="en-US" sz="4000" dirty="0"/>
              <a:t>OH -ethanol) </a:t>
            </a:r>
            <a:r>
              <a:rPr lang="en-US" sz="4000" dirty="0" smtClean="0"/>
              <a:t> </a:t>
            </a:r>
          </a:p>
          <a:p>
            <a:pPr algn="l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secondary </a:t>
            </a:r>
            <a:r>
              <a:rPr lang="en-US" sz="4000" dirty="0">
                <a:solidFill>
                  <a:srgbClr val="FF0000"/>
                </a:solidFill>
              </a:rPr>
              <a:t>alcohol</a:t>
            </a:r>
            <a:r>
              <a:rPr lang="en-US" sz="4000" dirty="0"/>
              <a:t> (2°) – OH group attached to 2° carbon (</a:t>
            </a:r>
            <a:r>
              <a:rPr lang="en-US" sz="4000" dirty="0" err="1"/>
              <a:t>eg</a:t>
            </a:r>
            <a:r>
              <a:rPr lang="en-US" sz="4000" dirty="0"/>
              <a:t>: 2-butanol) </a:t>
            </a:r>
            <a:r>
              <a:rPr lang="en-US" sz="4000" dirty="0" smtClean="0"/>
              <a:t> </a:t>
            </a:r>
            <a:r>
              <a:rPr lang="en-US" sz="4000" dirty="0">
                <a:solidFill>
                  <a:srgbClr val="FF0000"/>
                </a:solidFill>
              </a:rPr>
              <a:t>tertiary alcohol</a:t>
            </a:r>
            <a:r>
              <a:rPr lang="en-US" sz="4000" dirty="0"/>
              <a:t> (3°) – OH group attached to 3° carbon (2-methyl-2-propanol)</a:t>
            </a:r>
            <a:endParaRPr lang="ar-IQ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647"/>
    </mc:Choice>
    <mc:Fallback xmlns="">
      <p:transition spd="slow" advTm="71647"/>
    </mc:Fallback>
  </mc:AlternateContent>
  <p:timing>
    <p:tnLst>
      <p:par>
        <p:cTn id="1" dur="indefinite" restart="never" nodeType="tmRoot"/>
      </p:par>
    </p:tnLst>
  </p:timing>
  <p:extLst mod="1"/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8014</TotalTime>
  <Words>592</Words>
  <Application>Microsoft Office PowerPoint</Application>
  <PresentationFormat>عرض على الشاشة (4:3)</PresentationFormat>
  <Paragraphs>86</Paragraphs>
  <Slides>17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سمة Office</vt:lpstr>
      <vt:lpstr>Hydroxy compounds (Alcohols) Dr.Entssar Alshaway </vt:lpstr>
      <vt:lpstr>Learning objectives </vt:lpstr>
      <vt:lpstr>Alcohol</vt:lpstr>
      <vt:lpstr>TYPES OF HYDROXY COMPOUND</vt:lpstr>
      <vt:lpstr>Aliphatic alcohol</vt:lpstr>
      <vt:lpstr>عرض تقديمي في PowerPoint</vt:lpstr>
      <vt:lpstr>عرض تقديمي في PowerPoint</vt:lpstr>
      <vt:lpstr>Aromatic alcohol</vt:lpstr>
      <vt:lpstr>Types of Alcohols</vt:lpstr>
      <vt:lpstr>عرض تقديمي في PowerPoint</vt:lpstr>
      <vt:lpstr>Preparation of   Alcohols</vt:lpstr>
      <vt:lpstr>1-Hydration of Alkene</vt:lpstr>
      <vt:lpstr>Fermentation</vt:lpstr>
      <vt:lpstr>Oxidation of Alcohols: (1º), (2º )&amp;(3º)</vt:lpstr>
      <vt:lpstr>Oxidation of 2° Alcohols</vt:lpstr>
      <vt:lpstr>Oxidation of 3° Alcohols</vt:lpstr>
      <vt:lpstr>Oxidation of Alcohols in our body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hp</dc:creator>
  <cp:lastModifiedBy>DR.Ahmed Saker 2O14</cp:lastModifiedBy>
  <cp:revision>85</cp:revision>
  <dcterms:created xsi:type="dcterms:W3CDTF">2018-11-02T13:05:24Z</dcterms:created>
  <dcterms:modified xsi:type="dcterms:W3CDTF">2022-01-19T17:40:39Z</dcterms:modified>
</cp:coreProperties>
</file>